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4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780"/>
    <p:restoredTop sz="70890"/>
  </p:normalViewPr>
  <p:slideViewPr>
    <p:cSldViewPr>
      <p:cViewPr varScale="1">
        <p:scale>
          <a:sx n="46" d="100"/>
          <a:sy n="46" d="100"/>
        </p:scale>
        <p:origin x="192" y="400"/>
      </p:cViewPr>
      <p:guideLst>
        <p:guide orient="horz" pos="2160"/>
        <p:guide pos="2880"/>
      </p:guideLst>
    </p:cSldViewPr>
  </p:slideViewPr>
  <p:notesTextViewPr>
    <p:cViewPr>
      <p:scale>
        <a:sx n="95" d="100"/>
        <a:sy n="9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어플 사용 여부</c:v>
                </c:pt>
              </c:strCache>
            </c:strRef>
          </c:tx>
          <c:spPr>
            <a:solidFill>
              <a:srgbClr val="00B0F0"/>
            </a:solidFill>
          </c:spPr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374-4652-B1A3-4619DB37CCBF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374-4652-B1A3-4619DB37CCB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4A8E6E1-76A5-4791-B6ED-F77250846C86}" type="PERCENTAGE">
                      <a:rPr lang="en-US" altLang="ko-KR" sz="4800" dirty="0"/>
                      <a:pPr>
                        <a:defRPr/>
                      </a:pPr>
                      <a:t>[백분율]</a:t>
                    </a:fld>
                    <a:endParaRPr lang="ko-Kore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ore-KR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750000000000001"/>
                      <c:h val="0.176953124999999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374-4652-B1A3-4619DB37CCB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1B74F05-C1F8-4349-AF9A-A524757DC2C1}" type="PERCENTAGE">
                      <a:rPr lang="en-US" altLang="ko-KR" sz="4800"/>
                      <a:pPr/>
                      <a:t>[백분율]</a:t>
                    </a:fld>
                    <a:endParaRPr lang="ko-Kore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374-4652-B1A3-4619DB37CC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예</c:v>
                </c:pt>
                <c:pt idx="1">
                  <c:v>아니요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74-4652-B1A3-4619DB37CC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</c:legendEntry>
      <c:layout>
        <c:manualLayout>
          <c:xMode val="edge"/>
          <c:yMode val="edge"/>
          <c:x val="0.37660430191279709"/>
          <c:y val="0.91107212598425202"/>
          <c:w val="0.23491460556378282"/>
          <c:h val="7.6927874015748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31300-31C9-A040-919A-5B025B66AD1C}" type="datetimeFigureOut">
              <a:rPr kumimoji="1" lang="ko-Kore-KR" altLang="en-US" smtClean="0"/>
              <a:t>2020. 12. 3.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DF1C6-60A8-0D4A-B6B6-6CDD5CB97FA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819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sz="2800" dirty="0"/>
              <a:t>안녕하십니까</a:t>
            </a:r>
            <a:r>
              <a:rPr kumimoji="1" lang="en-US" altLang="ko-KR" sz="2800" dirty="0"/>
              <a:t>!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y-valley</a:t>
            </a:r>
            <a:r>
              <a:rPr kumimoji="1" lang="ko-KR" altLang="en-US" sz="2800" dirty="0"/>
              <a:t>팀입니다</a:t>
            </a:r>
            <a:r>
              <a:rPr kumimoji="1" lang="en-US" altLang="ko-KR" sz="2800" dirty="0"/>
              <a:t>.</a:t>
            </a:r>
          </a:p>
          <a:p>
            <a:endParaRPr kumimoji="1" lang="en-US" altLang="ko-Kore-KR" sz="2800" dirty="0"/>
          </a:p>
          <a:p>
            <a:r>
              <a:rPr kumimoji="1" lang="ko-KR" altLang="en-US" sz="2800" dirty="0"/>
              <a:t>공공데이터를 활용한 요양원 </a:t>
            </a:r>
            <a:r>
              <a:rPr kumimoji="1" lang="ko-KR" altLang="en-US" sz="2800" dirty="0" err="1"/>
              <a:t>식단관리</a:t>
            </a:r>
            <a:r>
              <a:rPr kumimoji="1" lang="ko-KR" altLang="en-US" sz="2800" dirty="0"/>
              <a:t> 시스템 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ko-KR" altLang="en-US" sz="2800" dirty="0" err="1"/>
              <a:t>닥터푸드</a:t>
            </a:r>
            <a:r>
              <a:rPr kumimoji="1" lang="ko-KR" altLang="en-US" sz="2800" dirty="0"/>
              <a:t> 발표를 </a:t>
            </a:r>
            <a:r>
              <a:rPr kumimoji="1" lang="ko-KR" altLang="en-US" sz="2800" dirty="0" err="1"/>
              <a:t>맡게된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정두용입니다</a:t>
            </a:r>
            <a:r>
              <a:rPr kumimoji="1" lang="ko-KR" altLang="en-US" sz="2800" dirty="0"/>
              <a:t> </a:t>
            </a:r>
            <a:endParaRPr kumimoji="1" lang="en-US" altLang="ko-KR" sz="2800" dirty="0"/>
          </a:p>
          <a:p>
            <a:endParaRPr kumimoji="1"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5716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ko-KR" altLang="en-US" dirty="0" err="1"/>
              <a:t>간병인용</a:t>
            </a:r>
            <a:r>
              <a:rPr kumimoji="1" lang="ko-KR" altLang="en-US" dirty="0"/>
              <a:t> 화면입니다 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간병인이 관리하는 어르신들을 목록화하여 건강을 체계적으로 </a:t>
            </a:r>
            <a:r>
              <a:rPr kumimoji="1" lang="ko-KR" altLang="en-US" dirty="0" err="1"/>
              <a:t>관리할수있도록</a:t>
            </a:r>
            <a:r>
              <a:rPr kumimoji="1" lang="ko-KR" altLang="en-US" dirty="0"/>
              <a:t> 도와줍니다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또한 간병인이 어르신의 식사와 </a:t>
            </a:r>
            <a:r>
              <a:rPr kumimoji="1" lang="ko-KR" altLang="en-US" dirty="0" err="1"/>
              <a:t>약투약</a:t>
            </a:r>
            <a:r>
              <a:rPr kumimoji="1" lang="ko-KR" altLang="en-US" dirty="0"/>
              <a:t> 여부를 등록하여 보호자가 확인 </a:t>
            </a:r>
            <a:r>
              <a:rPr kumimoji="1" lang="ko-KR" altLang="en-US" dirty="0" err="1"/>
              <a:t>할수</a:t>
            </a:r>
            <a:r>
              <a:rPr kumimoji="1" lang="ko-KR" altLang="en-US" dirty="0"/>
              <a:t> 있도록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0245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닥터푸드</a:t>
            </a:r>
            <a:r>
              <a:rPr kumimoji="1" lang="ko-KR" altLang="en-US" dirty="0"/>
              <a:t> 앱에서 활용하는 공공데이터들의 목록입니다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4170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시장규모입니다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 err="1"/>
              <a:t>보시느바와</a:t>
            </a:r>
            <a:r>
              <a:rPr kumimoji="1" lang="ko-KR" altLang="en-US" dirty="0"/>
              <a:t> 같이 강원도는 </a:t>
            </a:r>
            <a:r>
              <a:rPr kumimoji="1" lang="ko-KR" altLang="en-US" dirty="0" err="1"/>
              <a:t>초고령화</a:t>
            </a:r>
            <a:r>
              <a:rPr kumimoji="1" lang="ko-KR" altLang="en-US" dirty="0"/>
              <a:t> 단계에 진입하였습니다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강원도의 고령인구 비율은 </a:t>
            </a:r>
            <a:r>
              <a:rPr kumimoji="1" lang="en-US" altLang="ko-KR" dirty="0"/>
              <a:t>20.6</a:t>
            </a:r>
            <a:r>
              <a:rPr kumimoji="1" lang="ko-KR" altLang="en-US" dirty="0"/>
              <a:t>프로로 전국 보다 </a:t>
            </a:r>
            <a:r>
              <a:rPr kumimoji="1" lang="en-US" altLang="ko-KR" dirty="0"/>
              <a:t>4.3</a:t>
            </a:r>
            <a:r>
              <a:rPr kumimoji="1" lang="ko-KR" altLang="en-US" dirty="0"/>
              <a:t> 프로 </a:t>
            </a:r>
            <a:r>
              <a:rPr kumimoji="1" lang="ko-KR" altLang="en-US" dirty="0" err="1"/>
              <a:t>높은수치이며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그로인해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노인 복지시설의 수요와 그 수도 빠르게 증가하는 추세입니다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2786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닥터푸드의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잠재고객은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775</a:t>
            </a:r>
            <a:r>
              <a:rPr kumimoji="1" lang="ko-KR" altLang="en-US" dirty="0"/>
              <a:t>만명으로 추정됩니다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 err="1"/>
              <a:t>닥터푸드의</a:t>
            </a:r>
            <a:r>
              <a:rPr kumimoji="1" lang="ko-KR" altLang="en-US" dirty="0"/>
              <a:t> 수익은 농가와 요양원에서 </a:t>
            </a:r>
            <a:r>
              <a:rPr kumimoji="1" lang="ko-KR" altLang="en-US" dirty="0" err="1"/>
              <a:t>창출할것입니다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농가는 수수료의 </a:t>
            </a:r>
            <a:r>
              <a:rPr kumimoji="1" lang="en-US" altLang="ko-KR" dirty="0"/>
              <a:t>5% </a:t>
            </a:r>
            <a:r>
              <a:rPr kumimoji="1" lang="ko-KR" altLang="en-US" dirty="0"/>
              <a:t>요양원은 월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만원 </a:t>
            </a:r>
            <a:r>
              <a:rPr kumimoji="1" lang="ko-KR" altLang="en-US" dirty="0" err="1"/>
              <a:t>이용로로</a:t>
            </a:r>
            <a:r>
              <a:rPr kumimoji="1" lang="ko-KR" altLang="en-US" dirty="0"/>
              <a:t> 타 경쟁사와 </a:t>
            </a:r>
            <a:r>
              <a:rPr kumimoji="1" lang="ko-KR" altLang="en-US" dirty="0" err="1"/>
              <a:t>비교했을때</a:t>
            </a:r>
            <a:r>
              <a:rPr kumimoji="1" lang="ko-KR" altLang="en-US" dirty="0"/>
              <a:t> 저렴한가격으로 운영됩니다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저희가</a:t>
            </a:r>
            <a:r>
              <a:rPr kumimoji="1" lang="ko-KR" altLang="en-US" dirty="0"/>
              <a:t> 추정한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년 예상 수익은 </a:t>
            </a:r>
            <a:r>
              <a:rPr kumimoji="1" lang="en-US" altLang="ko-KR" dirty="0"/>
              <a:t>1150</a:t>
            </a:r>
            <a:r>
              <a:rPr kumimoji="1" lang="ko-KR" altLang="en-US" dirty="0"/>
              <a:t>억원으로 추정되며 이는 저희의 </a:t>
            </a:r>
            <a:r>
              <a:rPr kumimoji="1" lang="ko-KR" altLang="en-US" dirty="0" err="1"/>
              <a:t>서비스에따라</a:t>
            </a:r>
            <a:r>
              <a:rPr kumimoji="1" lang="ko-KR" altLang="en-US" dirty="0"/>
              <a:t> 증가될 전망입니다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4124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닥터푸드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어플사용여부를</a:t>
            </a:r>
            <a:r>
              <a:rPr kumimoji="1" lang="ko-KR" altLang="en-US" dirty="0"/>
              <a:t> 요양원 스물여섯 곳에 조사한 결과 </a:t>
            </a:r>
            <a:endParaRPr kumimoji="1" lang="en-US" altLang="ko-KR" dirty="0"/>
          </a:p>
          <a:p>
            <a:r>
              <a:rPr kumimoji="1" lang="ko-KR" altLang="en-US" dirty="0"/>
              <a:t>대략 </a:t>
            </a:r>
            <a:r>
              <a:rPr kumimoji="1" lang="en-US" altLang="ko-KR" dirty="0"/>
              <a:t>70</a:t>
            </a:r>
            <a:r>
              <a:rPr kumimoji="1" lang="ko-KR" altLang="en-US" dirty="0"/>
              <a:t>프로의 긍정적인 반응을 보였습니다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3597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마케팅 전략입니다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초기 요양원 </a:t>
            </a:r>
            <a:r>
              <a:rPr kumimoji="1" lang="ko-KR" altLang="en-US" dirty="0" err="1"/>
              <a:t>창업시에</a:t>
            </a:r>
            <a:r>
              <a:rPr kumimoji="1" lang="ko-KR" altLang="en-US" dirty="0"/>
              <a:t> 관련 약관과 규제를 확인하기위하여 공단 홈페이지를 자주 접속하게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저희는 공단홈페이지에 </a:t>
            </a:r>
            <a:r>
              <a:rPr kumimoji="1" lang="ko-KR" altLang="en-US" dirty="0" err="1"/>
              <a:t>자사서비스</a:t>
            </a:r>
            <a:r>
              <a:rPr kumimoji="1" lang="ko-KR" altLang="en-US" dirty="0"/>
              <a:t> 소개 와 홍보를 통해 </a:t>
            </a:r>
            <a:endParaRPr kumimoji="1" lang="en-US" altLang="ko-KR" dirty="0"/>
          </a:p>
          <a:p>
            <a:r>
              <a:rPr kumimoji="1" lang="ko-KR" altLang="en-US" dirty="0"/>
              <a:t>요양원 </a:t>
            </a:r>
            <a:r>
              <a:rPr kumimoji="1" lang="ko-KR" altLang="en-US" dirty="0" err="1"/>
              <a:t>관계자분에개</a:t>
            </a:r>
            <a:r>
              <a:rPr kumimoji="1" lang="ko-KR" altLang="en-US" dirty="0"/>
              <a:t> 서비스를 노출할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341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닥터푸드의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4p </a:t>
            </a:r>
            <a:r>
              <a:rPr kumimoji="1" lang="ko-KR" altLang="en-US" dirty="0"/>
              <a:t>마케팅 전략입니다 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가격으로는 </a:t>
            </a:r>
            <a:r>
              <a:rPr kumimoji="1" lang="en-US" altLang="ko-KR" dirty="0"/>
              <a:t>50</a:t>
            </a:r>
            <a:r>
              <a:rPr kumimoji="1" lang="ko-KR" altLang="en-US" dirty="0"/>
              <a:t>인 미만의 요양원의 영양사 역할을 대신하여 가격 경쟁력을 높입니다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제품으로는 다양한 식단과 그에 맞는 식재료를 제공합니다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장소로는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치적으로 요양원 노인복지시설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차적으로는 어린이 보육시설 </a:t>
            </a:r>
            <a:r>
              <a:rPr kumimoji="1" lang="en-US" altLang="ko-KR" dirty="0"/>
              <a:t>,3</a:t>
            </a:r>
            <a:r>
              <a:rPr kumimoji="1" lang="ko-KR" altLang="en-US" dirty="0"/>
              <a:t>차적으로는 회사원 일반인 대상으로 시장을 </a:t>
            </a:r>
            <a:r>
              <a:rPr kumimoji="1" lang="ko-KR" altLang="en-US" dirty="0" err="1"/>
              <a:t>넓힐것입니다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홍보로는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차적으로는 </a:t>
            </a:r>
            <a:r>
              <a:rPr kumimoji="1" lang="ko-KR" altLang="en-US" dirty="0" err="1"/>
              <a:t>공단및</a:t>
            </a:r>
            <a:r>
              <a:rPr kumimoji="1" lang="ko-KR" altLang="en-US" dirty="0"/>
              <a:t> 공공기관 홈페이지 노출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차적으로는 요양원 창업 보육기관 및 컨설턴트 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</a:t>
            </a:r>
            <a:r>
              <a:rPr kumimoji="1" lang="ko-KR" altLang="en-US" dirty="0"/>
              <a:t>차적으로는 각종 요양원 커뮤니티 홍보로 </a:t>
            </a:r>
            <a:r>
              <a:rPr kumimoji="1" lang="ko-KR" altLang="en-US" dirty="0" err="1"/>
              <a:t>확대할것입니다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4822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위와 같은 단계를 거쳐 </a:t>
            </a:r>
            <a:r>
              <a:rPr kumimoji="1" lang="ko-KR" altLang="en-US" dirty="0" err="1"/>
              <a:t>정식비스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론칭할것입니다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9380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팀은 연세대학교 컴퓨터공학 정보통신공학 공공기관 인재 </a:t>
            </a:r>
            <a:endParaRPr kumimoji="1" lang="en-US" altLang="ko-KR" dirty="0"/>
          </a:p>
          <a:p>
            <a:r>
              <a:rPr kumimoji="1" lang="ko-KR" altLang="en-US" dirty="0"/>
              <a:t>융복합전공으로 </a:t>
            </a:r>
            <a:r>
              <a:rPr kumimoji="1" lang="ko-KR" altLang="en-US" dirty="0" err="1"/>
              <a:t>닥터푸드의</a:t>
            </a:r>
            <a:r>
              <a:rPr kumimoji="1" lang="ko-KR" altLang="en-US" dirty="0"/>
              <a:t> 앱과 웹</a:t>
            </a:r>
            <a:r>
              <a:rPr kumimoji="1" lang="en-US" altLang="ko-KR" dirty="0"/>
              <a:t> </a:t>
            </a:r>
            <a:r>
              <a:rPr kumimoji="1" lang="ko-KR" altLang="en-US" dirty="0"/>
              <a:t>서비스를 구현하였습니다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앞으로 디자인 및 전문 식품영양학과 학생을 추가 모집할 계획입니다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5616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닥터푸드를</a:t>
            </a:r>
            <a:r>
              <a:rPr kumimoji="1" lang="ko-KR" altLang="en-US" dirty="0"/>
              <a:t> 통해 노인의 식사가 풍족해지기를 바랍니다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감사합니다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1520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사진을 보면 어떤 생각이 드십니까 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할머니는 신장투석을 위해 요양원에서 재작년부터 생활을 했었습니다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할머니에게 면회를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갈때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마다 앙상하게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야위여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가는 모습을 보았습니다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그러던 중 올해 코로나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사태가 발생하였고  가장 심한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월달에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돌아가셨습니다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가족들은 할머니가 무엇을 먹었는지 어떤 활동을 하였는지 알지 못하였습니다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8772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이러한 요양원 문제는 저만 </a:t>
            </a:r>
            <a:r>
              <a:rPr kumimoji="1" lang="ko-KR" altLang="en-US" dirty="0" err="1"/>
              <a:t>느낀것이</a:t>
            </a:r>
            <a:r>
              <a:rPr kumimoji="1" lang="ko-KR" altLang="en-US" dirty="0"/>
              <a:t> 아니었고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 이를 해결하고자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닥터푸드를</a:t>
            </a:r>
            <a:r>
              <a:rPr kumimoji="1" lang="ko-KR" altLang="en-US" dirty="0"/>
              <a:t> 만들기로 결심하였습니다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5252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닥터푸드를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생각하고 시장조사를 한 결과로 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 이상 노인의 영양섭취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부족비율은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대략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프로에 달았습니다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거주하는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강원도내에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영양사가 없는 노인복지시설은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전체시설중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87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프로인것을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확인하였습니다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영양사가 없는 이유는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미만의 노인복지시설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같은경우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영양사를 필수인력으로 배치할 의무가 없는 사실을 확인하였습니다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닥터푸드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미만의 노인복지시설을 주요 타겟으로 설정하였습니다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3589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닥터푸드는</a:t>
            </a:r>
            <a:r>
              <a:rPr kumimoji="1" lang="ko-KR" altLang="en-US" dirty="0"/>
              <a:t> 건강한요양원 만들기 프로젝트로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건강한식단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닥터푸드농가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건강관리 서비스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세기지</a:t>
            </a:r>
            <a:r>
              <a:rPr kumimoji="1" lang="ko-KR" altLang="en-US" dirty="0"/>
              <a:t> 핵심 서비스를 제공합니다</a:t>
            </a:r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09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첫번째로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건강한식단</a:t>
            </a:r>
            <a:r>
              <a:rPr kumimoji="1" lang="ko-KR" altLang="en-US" dirty="0"/>
              <a:t> 서비스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닥터푸드</a:t>
            </a:r>
            <a:r>
              <a:rPr kumimoji="1" lang="ko-KR" altLang="en-US" dirty="0"/>
              <a:t> 는 공공기관에서 어르신들의 건강데이터를 받습니다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받은 데이터를 기반으로 요양원 식단을 구성합니다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식단 구성은 </a:t>
            </a:r>
            <a:r>
              <a:rPr kumimoji="1" lang="ko-KR" altLang="en-US" dirty="0" err="1"/>
              <a:t>일반식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저염식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당뇨식으로</a:t>
            </a:r>
            <a:r>
              <a:rPr kumimoji="1" lang="ko-KR" altLang="en-US" dirty="0"/>
              <a:t> 구성되며  기저 질환에 맞는 식단을  </a:t>
            </a:r>
            <a:r>
              <a:rPr kumimoji="1" lang="ko-KR" altLang="en-US" dirty="0" err="1"/>
              <a:t>선택할수</a:t>
            </a:r>
            <a:r>
              <a:rPr kumimoji="1" lang="ko-KR" altLang="en-US" dirty="0"/>
              <a:t> 있게 요양원에 제공합니다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7898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두번째는</a:t>
            </a:r>
            <a:r>
              <a:rPr kumimoji="1" lang="ko-KR" altLang="en-US" dirty="0"/>
              <a:t>로는  </a:t>
            </a:r>
            <a:r>
              <a:rPr kumimoji="1" lang="ko-KR" altLang="en-US" dirty="0" err="1"/>
              <a:t>닥터푸드</a:t>
            </a:r>
            <a:r>
              <a:rPr kumimoji="1" lang="ko-KR" altLang="en-US" dirty="0"/>
              <a:t> 농가 서비스입니다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지역농가와</a:t>
            </a:r>
            <a:r>
              <a:rPr kumimoji="1" lang="ko-KR" altLang="en-US" dirty="0"/>
              <a:t> 요양원을 이어주는 자체 중개 플랫폼 서비스입니다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지역농가는</a:t>
            </a:r>
            <a:r>
              <a:rPr kumimoji="1" lang="ko-KR" altLang="en-US" dirty="0"/>
              <a:t> 지자체와 협업을 맺어 </a:t>
            </a:r>
            <a:r>
              <a:rPr kumimoji="1" lang="ko-KR" altLang="en-US" dirty="0" err="1"/>
              <a:t>닥터푸드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웹페이지를</a:t>
            </a:r>
            <a:r>
              <a:rPr kumimoji="1" lang="ko-KR" altLang="en-US" dirty="0"/>
              <a:t> 통해 </a:t>
            </a:r>
            <a:endParaRPr kumimoji="1" lang="en-US" altLang="ko-KR" dirty="0"/>
          </a:p>
          <a:p>
            <a:r>
              <a:rPr kumimoji="1" lang="ko-KR" altLang="en-US" dirty="0"/>
              <a:t>요양원에 신선한 식자재를 공급합니다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위 선순환 구조로 </a:t>
            </a:r>
            <a:r>
              <a:rPr kumimoji="1" lang="ko-KR" altLang="en-US" dirty="0" err="1"/>
              <a:t>지역농가의</a:t>
            </a:r>
            <a:r>
              <a:rPr kumimoji="1" lang="ko-KR" altLang="en-US" dirty="0"/>
              <a:t> 활성화와 기존에 있던 식자재 공급 비리를 줄여 줄 것입니다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3841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닥터푸드</a:t>
            </a:r>
            <a:r>
              <a:rPr kumimoji="1" lang="ko-KR" altLang="en-US" dirty="0"/>
              <a:t> 농가 선정에 있었어 가장 큰 핵심 가치는 </a:t>
            </a:r>
            <a:r>
              <a:rPr kumimoji="1" lang="ko-KR" altLang="en-US" dirty="0" err="1"/>
              <a:t>지역농가</a:t>
            </a:r>
            <a:r>
              <a:rPr kumimoji="1" lang="ko-KR" altLang="en-US" dirty="0"/>
              <a:t> 활성화입니다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또한 </a:t>
            </a:r>
            <a:r>
              <a:rPr kumimoji="1" lang="ko-KR" altLang="en-US" dirty="0" err="1"/>
              <a:t>닥터푸드</a:t>
            </a:r>
            <a:r>
              <a:rPr kumimoji="1" lang="ko-KR" altLang="en-US" dirty="0"/>
              <a:t> 앱을 통하여 그날 식단에 사용되는 식자재의 정보를  제공합니다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 식자재의 정보는 지역농가에서 부착한 </a:t>
            </a:r>
            <a:r>
              <a:rPr kumimoji="1" lang="en-US" altLang="ko-KR" dirty="0" err="1"/>
              <a:t>qr</a:t>
            </a:r>
            <a:r>
              <a:rPr kumimoji="1" lang="ko-KR" altLang="en-US" dirty="0"/>
              <a:t>코드를 통해 제공됩니다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4413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세번쨰로</a:t>
            </a:r>
            <a:r>
              <a:rPr kumimoji="1" lang="ko-KR" altLang="en-US" dirty="0"/>
              <a:t> 건강관리 서비스입니다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저희가 개발한 </a:t>
            </a:r>
            <a:r>
              <a:rPr kumimoji="1" lang="ko-KR" altLang="en-US" dirty="0" err="1"/>
              <a:t>닥터푸드</a:t>
            </a:r>
            <a:r>
              <a:rPr kumimoji="1" lang="ko-KR" altLang="en-US" dirty="0"/>
              <a:t> 앱은 보호자와 간병인 모두 사용하는 앱입니다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보호자를 위한 주요기능은 </a:t>
            </a:r>
            <a:endParaRPr kumimoji="1" lang="en-US" altLang="ko-KR" dirty="0"/>
          </a:p>
          <a:p>
            <a:r>
              <a:rPr kumimoji="1" lang="ko-KR" altLang="en-US" dirty="0"/>
              <a:t>주변 </a:t>
            </a:r>
            <a:r>
              <a:rPr kumimoji="1" lang="ko-KR" altLang="en-US" dirty="0" err="1"/>
              <a:t>요양원찾기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어르신의 상태 와 의약정보</a:t>
            </a:r>
            <a:r>
              <a:rPr kumimoji="1" lang="en-US" altLang="ko-KR" dirty="0"/>
              <a:t>,</a:t>
            </a:r>
            <a:r>
              <a:rPr kumimoji="1" lang="ko-KR" altLang="en-US" dirty="0"/>
              <a:t>어르신의 활동 사진 </a:t>
            </a:r>
            <a:r>
              <a:rPr kumimoji="1" lang="ko-KR" altLang="en-US" dirty="0" err="1"/>
              <a:t>확인등이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866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.png"/><Relationship Id="rId4" Type="http://schemas.openxmlformats.org/officeDocument/2006/relationships/image" Target="../media/image84.png"/><Relationship Id="rId9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" Type="http://schemas.openxmlformats.org/officeDocument/2006/relationships/image" Target="../media/image7.png"/><Relationship Id="rId21" Type="http://schemas.openxmlformats.org/officeDocument/2006/relationships/image" Target="../media/image115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5" Type="http://schemas.openxmlformats.org/officeDocument/2006/relationships/image" Target="../media/image11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24" Type="http://schemas.openxmlformats.org/officeDocument/2006/relationships/image" Target="../media/image118.png"/><Relationship Id="rId5" Type="http://schemas.openxmlformats.org/officeDocument/2006/relationships/image" Target="../media/image9.png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26" Type="http://schemas.openxmlformats.org/officeDocument/2006/relationships/image" Target="../media/image143.png"/><Relationship Id="rId3" Type="http://schemas.openxmlformats.org/officeDocument/2006/relationships/image" Target="../media/image121.png"/><Relationship Id="rId21" Type="http://schemas.openxmlformats.org/officeDocument/2006/relationships/image" Target="../media/image139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5" Type="http://schemas.openxmlformats.org/officeDocument/2006/relationships/image" Target="../media/image14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24" Type="http://schemas.openxmlformats.org/officeDocument/2006/relationships/image" Target="../media/image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23" Type="http://schemas.openxmlformats.org/officeDocument/2006/relationships/image" Target="../media/image141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Relationship Id="rId22" Type="http://schemas.openxmlformats.org/officeDocument/2006/relationships/image" Target="../media/image140.png"/><Relationship Id="rId27" Type="http://schemas.openxmlformats.org/officeDocument/2006/relationships/image" Target="../media/image1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21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23.png"/><Relationship Id="rId10" Type="http://schemas.openxmlformats.org/officeDocument/2006/relationships/image" Target="../media/image9.png"/><Relationship Id="rId4" Type="http://schemas.openxmlformats.org/officeDocument/2006/relationships/image" Target="../media/image122.png"/><Relationship Id="rId9" Type="http://schemas.openxmlformats.org/officeDocument/2006/relationships/image" Target="../media/image1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2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chart" Target="../charts/chart1.xml"/><Relationship Id="rId5" Type="http://schemas.openxmlformats.org/officeDocument/2006/relationships/image" Target="../media/image123.png"/><Relationship Id="rId10" Type="http://schemas.openxmlformats.org/officeDocument/2006/relationships/image" Target="../media/image150.png"/><Relationship Id="rId4" Type="http://schemas.openxmlformats.org/officeDocument/2006/relationships/image" Target="../media/image122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7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9.png"/><Relationship Id="rId4" Type="http://schemas.openxmlformats.org/officeDocument/2006/relationships/image" Target="../media/image151.png"/><Relationship Id="rId9" Type="http://schemas.openxmlformats.org/officeDocument/2006/relationships/image" Target="../media/image1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image" Target="../media/image7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9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156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9.png"/><Relationship Id="rId4" Type="http://schemas.openxmlformats.org/officeDocument/2006/relationships/image" Target="../media/image1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8.png"/><Relationship Id="rId18" Type="http://schemas.openxmlformats.org/officeDocument/2006/relationships/image" Target="../media/image183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9.png"/><Relationship Id="rId17" Type="http://schemas.openxmlformats.org/officeDocument/2006/relationships/image" Target="../media/image18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0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6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8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9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7.png"/><Relationship Id="rId21" Type="http://schemas.openxmlformats.org/officeDocument/2006/relationships/image" Target="../media/image71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5" Type="http://schemas.openxmlformats.org/officeDocument/2006/relationships/image" Target="../media/image9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6.png"/><Relationship Id="rId9" Type="http://schemas.openxmlformats.org/officeDocument/2006/relationships/image" Target="../media/image55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9.png"/><Relationship Id="rId10" Type="http://schemas.openxmlformats.org/officeDocument/2006/relationships/image" Target="../media/image82.png"/><Relationship Id="rId4" Type="http://schemas.openxmlformats.org/officeDocument/2006/relationships/image" Target="../media/image56.png"/><Relationship Id="rId9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7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9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37219" y="5344007"/>
            <a:ext cx="6411276" cy="2970849"/>
            <a:chOff x="5937219" y="5344007"/>
            <a:chExt cx="6411276" cy="29708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7219" y="5344007"/>
              <a:ext cx="6411276" cy="29708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6045" y="2640095"/>
            <a:ext cx="7257143" cy="17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06744" y="3932297"/>
            <a:ext cx="4800000" cy="3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14286" y="2901509"/>
            <a:ext cx="6171429" cy="1458000"/>
            <a:chOff x="12114286" y="2901509"/>
            <a:chExt cx="6171429" cy="14580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2114286" y="2901509"/>
              <a:ext cx="6171429" cy="1458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2785286"/>
            <a:ext cx="6171429" cy="1458000"/>
            <a:chOff x="0" y="2785286"/>
            <a:chExt cx="6171429" cy="1458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785286"/>
              <a:ext cx="6171429" cy="1458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700EBF-CF29-3B48-AB40-CDCFFC22CADA}"/>
              </a:ext>
            </a:extLst>
          </p:cNvPr>
          <p:cNvSpPr txBox="1"/>
          <p:nvPr/>
        </p:nvSpPr>
        <p:spPr>
          <a:xfrm>
            <a:off x="-3128211" y="14919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335" y="657219"/>
            <a:ext cx="4333333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9570" y="1761238"/>
            <a:ext cx="582263" cy="384000"/>
            <a:chOff x="1189570" y="1761238"/>
            <a:chExt cx="582263" cy="384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570" y="1761238"/>
              <a:ext cx="582263" cy="384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54911" y="2506140"/>
            <a:ext cx="3784920" cy="6171429"/>
            <a:chOff x="2654911" y="2506140"/>
            <a:chExt cx="3784920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4911" y="2506140"/>
              <a:ext cx="3784920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64557" y="2506140"/>
            <a:ext cx="3679909" cy="6171429"/>
            <a:chOff x="7964557" y="2506140"/>
            <a:chExt cx="3679909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64557" y="2506140"/>
              <a:ext cx="367990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88075" y="2506140"/>
            <a:ext cx="3702857" cy="6171429"/>
            <a:chOff x="13088075" y="2506140"/>
            <a:chExt cx="3702857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88075" y="2506140"/>
              <a:ext cx="3702857" cy="617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25522" y="8915588"/>
            <a:ext cx="4514286" cy="8190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1001">
            <a:extLst>
              <a:ext uri="{FF2B5EF4-FFF2-40B4-BE49-F238E27FC236}">
                <a16:creationId xmlns:a16="http://schemas.microsoft.com/office/drawing/2014/main" id="{63E27C4E-6B0B-A04F-9917-783BD5A94DE5}"/>
              </a:ext>
            </a:extLst>
          </p:cNvPr>
          <p:cNvGrpSpPr/>
          <p:nvPr/>
        </p:nvGrpSpPr>
        <p:grpSpPr>
          <a:xfrm>
            <a:off x="8789938" y="647700"/>
            <a:ext cx="840970" cy="18695418"/>
            <a:chOff x="8722372" y="993711"/>
            <a:chExt cx="840970" cy="18695418"/>
          </a:xfrm>
        </p:grpSpPr>
        <p:pic>
          <p:nvPicPr>
            <p:cNvPr id="31" name="Object 2">
              <a:extLst>
                <a:ext uri="{FF2B5EF4-FFF2-40B4-BE49-F238E27FC236}">
                  <a16:creationId xmlns:a16="http://schemas.microsoft.com/office/drawing/2014/main" id="{D5EF0F64-0016-DA4C-A70A-490980918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grpSp>
        <p:nvGrpSpPr>
          <p:cNvPr id="103" name="그룹 1001">
            <a:extLst>
              <a:ext uri="{FF2B5EF4-FFF2-40B4-BE49-F238E27FC236}">
                <a16:creationId xmlns:a16="http://schemas.microsoft.com/office/drawing/2014/main" id="{8CF368EC-D020-194C-B411-0C856720B647}"/>
              </a:ext>
            </a:extLst>
          </p:cNvPr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104" name="Object 2">
              <a:extLst>
                <a:ext uri="{FF2B5EF4-FFF2-40B4-BE49-F238E27FC236}">
                  <a16:creationId xmlns:a16="http://schemas.microsoft.com/office/drawing/2014/main" id="{02605304-7670-D247-AA67-EF964F3BF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105" name="Object 4">
            <a:extLst>
              <a:ext uri="{FF2B5EF4-FFF2-40B4-BE49-F238E27FC236}">
                <a16:creationId xmlns:a16="http://schemas.microsoft.com/office/drawing/2014/main" id="{FA53CFE2-15E7-7C42-B016-12C23095731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335" y="657219"/>
            <a:ext cx="4333333" cy="1133333"/>
          </a:xfrm>
          <a:prstGeom prst="rect">
            <a:avLst/>
          </a:prstGeom>
        </p:spPr>
      </p:pic>
      <p:grpSp>
        <p:nvGrpSpPr>
          <p:cNvPr id="106" name="그룹 1002">
            <a:extLst>
              <a:ext uri="{FF2B5EF4-FFF2-40B4-BE49-F238E27FC236}">
                <a16:creationId xmlns:a16="http://schemas.microsoft.com/office/drawing/2014/main" id="{04351EBC-7CF4-9B4F-B5D2-E9166F367DCC}"/>
              </a:ext>
            </a:extLst>
          </p:cNvPr>
          <p:cNvGrpSpPr/>
          <p:nvPr/>
        </p:nvGrpSpPr>
        <p:grpSpPr>
          <a:xfrm>
            <a:off x="1189570" y="1761238"/>
            <a:ext cx="582263" cy="384000"/>
            <a:chOff x="1189570" y="1761238"/>
            <a:chExt cx="582263" cy="384000"/>
          </a:xfrm>
        </p:grpSpPr>
        <p:pic>
          <p:nvPicPr>
            <p:cNvPr id="107" name="Object 6">
              <a:extLst>
                <a:ext uri="{FF2B5EF4-FFF2-40B4-BE49-F238E27FC236}">
                  <a16:creationId xmlns:a16="http://schemas.microsoft.com/office/drawing/2014/main" id="{8651E2A4-F855-A345-84C8-E846D1A7D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570" y="1761238"/>
              <a:ext cx="582263" cy="384000"/>
            </a:xfrm>
            <a:prstGeom prst="rect">
              <a:avLst/>
            </a:prstGeom>
          </p:spPr>
        </p:pic>
      </p:grpSp>
      <p:grpSp>
        <p:nvGrpSpPr>
          <p:cNvPr id="108" name="그룹 1003">
            <a:extLst>
              <a:ext uri="{FF2B5EF4-FFF2-40B4-BE49-F238E27FC236}">
                <a16:creationId xmlns:a16="http://schemas.microsoft.com/office/drawing/2014/main" id="{A284EDD7-6920-1D42-B829-20B5621F1AB3}"/>
              </a:ext>
            </a:extLst>
          </p:cNvPr>
          <p:cNvGrpSpPr/>
          <p:nvPr/>
        </p:nvGrpSpPr>
        <p:grpSpPr>
          <a:xfrm>
            <a:off x="1871714" y="2932505"/>
            <a:ext cx="14542259" cy="4885596"/>
            <a:chOff x="1871714" y="2932505"/>
            <a:chExt cx="14542259" cy="4885596"/>
          </a:xfrm>
        </p:grpSpPr>
        <p:grpSp>
          <p:nvGrpSpPr>
            <p:cNvPr id="109" name="그룹 1004">
              <a:extLst>
                <a:ext uri="{FF2B5EF4-FFF2-40B4-BE49-F238E27FC236}">
                  <a16:creationId xmlns:a16="http://schemas.microsoft.com/office/drawing/2014/main" id="{611E5A1F-0DA9-124E-B135-5D9CEA76C86B}"/>
                </a:ext>
              </a:extLst>
            </p:cNvPr>
            <p:cNvGrpSpPr/>
            <p:nvPr/>
          </p:nvGrpSpPr>
          <p:grpSpPr>
            <a:xfrm>
              <a:off x="6678381" y="2932505"/>
              <a:ext cx="4885596" cy="4885596"/>
              <a:chOff x="6678381" y="2932505"/>
              <a:chExt cx="4885596" cy="4885596"/>
            </a:xfrm>
          </p:grpSpPr>
          <p:pic>
            <p:nvPicPr>
              <p:cNvPr id="132" name="Object 10">
                <a:extLst>
                  <a:ext uri="{FF2B5EF4-FFF2-40B4-BE49-F238E27FC236}">
                    <a16:creationId xmlns:a16="http://schemas.microsoft.com/office/drawing/2014/main" id="{ED068555-89DC-8A47-923F-3350AC2AF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78381" y="2932505"/>
                <a:ext cx="4885596" cy="4885596"/>
              </a:xfrm>
              <a:prstGeom prst="rect">
                <a:avLst/>
              </a:prstGeom>
            </p:spPr>
          </p:pic>
        </p:grpSp>
        <p:grpSp>
          <p:nvGrpSpPr>
            <p:cNvPr id="110" name="그룹 1005">
              <a:extLst>
                <a:ext uri="{FF2B5EF4-FFF2-40B4-BE49-F238E27FC236}">
                  <a16:creationId xmlns:a16="http://schemas.microsoft.com/office/drawing/2014/main" id="{8BEED611-5796-B947-B5FB-F5B2CD09D317}"/>
                </a:ext>
              </a:extLst>
            </p:cNvPr>
            <p:cNvGrpSpPr/>
            <p:nvPr/>
          </p:nvGrpSpPr>
          <p:grpSpPr>
            <a:xfrm>
              <a:off x="7555891" y="3762582"/>
              <a:ext cx="3154293" cy="3154293"/>
              <a:chOff x="7555891" y="3762582"/>
              <a:chExt cx="3154293" cy="3154293"/>
            </a:xfrm>
          </p:grpSpPr>
          <p:pic>
            <p:nvPicPr>
              <p:cNvPr id="131" name="Object 13">
                <a:extLst>
                  <a:ext uri="{FF2B5EF4-FFF2-40B4-BE49-F238E27FC236}">
                    <a16:creationId xmlns:a16="http://schemas.microsoft.com/office/drawing/2014/main" id="{4A726DA8-9D59-7E41-99CA-A1C9305F5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55891" y="3762582"/>
                <a:ext cx="3154293" cy="3154293"/>
              </a:xfrm>
              <a:prstGeom prst="rect">
                <a:avLst/>
              </a:prstGeom>
            </p:spPr>
          </p:pic>
        </p:grpSp>
        <p:grpSp>
          <p:nvGrpSpPr>
            <p:cNvPr id="111" name="그룹 1006">
              <a:extLst>
                <a:ext uri="{FF2B5EF4-FFF2-40B4-BE49-F238E27FC236}">
                  <a16:creationId xmlns:a16="http://schemas.microsoft.com/office/drawing/2014/main" id="{522EAD4C-90A4-834B-8AB5-E97F573F055F}"/>
                </a:ext>
              </a:extLst>
            </p:cNvPr>
            <p:cNvGrpSpPr/>
            <p:nvPr/>
          </p:nvGrpSpPr>
          <p:grpSpPr>
            <a:xfrm>
              <a:off x="6321059" y="6218165"/>
              <a:ext cx="1397419" cy="1397419"/>
              <a:chOff x="6321059" y="6218165"/>
              <a:chExt cx="1397419" cy="1397419"/>
            </a:xfrm>
          </p:grpSpPr>
          <p:pic>
            <p:nvPicPr>
              <p:cNvPr id="130" name="Object 16">
                <a:extLst>
                  <a:ext uri="{FF2B5EF4-FFF2-40B4-BE49-F238E27FC236}">
                    <a16:creationId xmlns:a16="http://schemas.microsoft.com/office/drawing/2014/main" id="{91D9D233-4BC7-2745-9792-4E26427A9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321059" y="6218165"/>
                <a:ext cx="1397419" cy="1397419"/>
              </a:xfrm>
              <a:prstGeom prst="rect">
                <a:avLst/>
              </a:prstGeom>
            </p:spPr>
          </p:pic>
        </p:grpSp>
        <p:grpSp>
          <p:nvGrpSpPr>
            <p:cNvPr id="112" name="그룹 1007">
              <a:extLst>
                <a:ext uri="{FF2B5EF4-FFF2-40B4-BE49-F238E27FC236}">
                  <a16:creationId xmlns:a16="http://schemas.microsoft.com/office/drawing/2014/main" id="{E66226DF-CEA6-0044-BE36-11A4274A6D7A}"/>
                </a:ext>
              </a:extLst>
            </p:cNvPr>
            <p:cNvGrpSpPr/>
            <p:nvPr/>
          </p:nvGrpSpPr>
          <p:grpSpPr>
            <a:xfrm>
              <a:off x="10627175" y="6218165"/>
              <a:ext cx="1397419" cy="1397419"/>
              <a:chOff x="10627175" y="6218165"/>
              <a:chExt cx="1397419" cy="1397419"/>
            </a:xfrm>
          </p:grpSpPr>
          <p:pic>
            <p:nvPicPr>
              <p:cNvPr id="129" name="Object 19">
                <a:extLst>
                  <a:ext uri="{FF2B5EF4-FFF2-40B4-BE49-F238E27FC236}">
                    <a16:creationId xmlns:a16="http://schemas.microsoft.com/office/drawing/2014/main" id="{C8933099-42D0-B84D-856F-4560EEA7D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627175" y="6218165"/>
                <a:ext cx="1397419" cy="1397419"/>
              </a:xfrm>
              <a:prstGeom prst="rect">
                <a:avLst/>
              </a:prstGeom>
            </p:spPr>
          </p:pic>
        </p:grpSp>
        <p:grpSp>
          <p:nvGrpSpPr>
            <p:cNvPr id="113" name="그룹 1008">
              <a:extLst>
                <a:ext uri="{FF2B5EF4-FFF2-40B4-BE49-F238E27FC236}">
                  <a16:creationId xmlns:a16="http://schemas.microsoft.com/office/drawing/2014/main" id="{3878C275-4A9D-AA45-BE94-B5AF91941937}"/>
                </a:ext>
              </a:extLst>
            </p:cNvPr>
            <p:cNvGrpSpPr/>
            <p:nvPr/>
          </p:nvGrpSpPr>
          <p:grpSpPr>
            <a:xfrm>
              <a:off x="6321059" y="3008924"/>
              <a:ext cx="1397419" cy="1397419"/>
              <a:chOff x="6321059" y="3008924"/>
              <a:chExt cx="1397419" cy="1397419"/>
            </a:xfrm>
          </p:grpSpPr>
          <p:pic>
            <p:nvPicPr>
              <p:cNvPr id="128" name="Object 22">
                <a:extLst>
                  <a:ext uri="{FF2B5EF4-FFF2-40B4-BE49-F238E27FC236}">
                    <a16:creationId xmlns:a16="http://schemas.microsoft.com/office/drawing/2014/main" id="{296B3BB1-6F00-5443-AB81-906A4D8664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321059" y="3008924"/>
                <a:ext cx="1397419" cy="1397419"/>
              </a:xfrm>
              <a:prstGeom prst="rect">
                <a:avLst/>
              </a:prstGeom>
            </p:spPr>
          </p:pic>
        </p:grpSp>
        <p:grpSp>
          <p:nvGrpSpPr>
            <p:cNvPr id="114" name="그룹 1009">
              <a:extLst>
                <a:ext uri="{FF2B5EF4-FFF2-40B4-BE49-F238E27FC236}">
                  <a16:creationId xmlns:a16="http://schemas.microsoft.com/office/drawing/2014/main" id="{7C9AC83F-6716-1949-9B57-F7E4FDDFC545}"/>
                </a:ext>
              </a:extLst>
            </p:cNvPr>
            <p:cNvGrpSpPr/>
            <p:nvPr/>
          </p:nvGrpSpPr>
          <p:grpSpPr>
            <a:xfrm>
              <a:off x="10627175" y="3008924"/>
              <a:ext cx="1397419" cy="1397419"/>
              <a:chOff x="10627175" y="3008924"/>
              <a:chExt cx="1397419" cy="1397419"/>
            </a:xfrm>
          </p:grpSpPr>
          <p:pic>
            <p:nvPicPr>
              <p:cNvPr id="127" name="Object 25">
                <a:extLst>
                  <a:ext uri="{FF2B5EF4-FFF2-40B4-BE49-F238E27FC236}">
                    <a16:creationId xmlns:a16="http://schemas.microsoft.com/office/drawing/2014/main" id="{496E3700-90CC-7B4D-B984-1B496BB49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627175" y="3008924"/>
                <a:ext cx="1397419" cy="1397419"/>
              </a:xfrm>
              <a:prstGeom prst="rect">
                <a:avLst/>
              </a:prstGeom>
            </p:spPr>
          </p:pic>
        </p:grpSp>
        <p:pic>
          <p:nvPicPr>
            <p:cNvPr id="115" name="Object 27">
              <a:extLst>
                <a:ext uri="{FF2B5EF4-FFF2-40B4-BE49-F238E27FC236}">
                  <a16:creationId xmlns:a16="http://schemas.microsoft.com/office/drawing/2014/main" id="{6D71E2D6-A4A7-E440-9DDB-E1F0DA31D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06625" y="5165206"/>
              <a:ext cx="2133333" cy="647619"/>
            </a:xfrm>
            <a:prstGeom prst="rect">
              <a:avLst/>
            </a:prstGeom>
          </p:spPr>
        </p:pic>
        <p:pic>
          <p:nvPicPr>
            <p:cNvPr id="116" name="Object 28">
              <a:extLst>
                <a:ext uri="{FF2B5EF4-FFF2-40B4-BE49-F238E27FC236}">
                  <a16:creationId xmlns:a16="http://schemas.microsoft.com/office/drawing/2014/main" id="{FFE2B318-AEC4-7542-9211-2235F902D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05679" y="4328936"/>
              <a:ext cx="1742857" cy="876190"/>
            </a:xfrm>
            <a:prstGeom prst="rect">
              <a:avLst/>
            </a:prstGeom>
          </p:spPr>
        </p:pic>
        <p:grpSp>
          <p:nvGrpSpPr>
            <p:cNvPr id="117" name="그룹 1010">
              <a:extLst>
                <a:ext uri="{FF2B5EF4-FFF2-40B4-BE49-F238E27FC236}">
                  <a16:creationId xmlns:a16="http://schemas.microsoft.com/office/drawing/2014/main" id="{CB35586E-9BEA-874B-9FE8-EC6EBAEAAB97}"/>
                </a:ext>
              </a:extLst>
            </p:cNvPr>
            <p:cNvGrpSpPr/>
            <p:nvPr/>
          </p:nvGrpSpPr>
          <p:grpSpPr>
            <a:xfrm>
              <a:off x="9001360" y="6090136"/>
              <a:ext cx="381936" cy="128029"/>
              <a:chOff x="9001360" y="6090136"/>
              <a:chExt cx="381936" cy="128029"/>
            </a:xfrm>
          </p:grpSpPr>
          <p:pic>
            <p:nvPicPr>
              <p:cNvPr id="126" name="Object 30">
                <a:extLst>
                  <a:ext uri="{FF2B5EF4-FFF2-40B4-BE49-F238E27FC236}">
                    <a16:creationId xmlns:a16="http://schemas.microsoft.com/office/drawing/2014/main" id="{E6261049-2976-1A47-8411-65084AAC1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1360" y="6090136"/>
                <a:ext cx="381936" cy="128029"/>
              </a:xfrm>
              <a:prstGeom prst="rect">
                <a:avLst/>
              </a:prstGeom>
            </p:spPr>
          </p:pic>
        </p:grpSp>
        <p:pic>
          <p:nvPicPr>
            <p:cNvPr id="118" name="Object 32">
              <a:extLst>
                <a:ext uri="{FF2B5EF4-FFF2-40B4-BE49-F238E27FC236}">
                  <a16:creationId xmlns:a16="http://schemas.microsoft.com/office/drawing/2014/main" id="{6D4D1F76-C564-594A-912E-456EA96F0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74029" y="3362855"/>
              <a:ext cx="904762" cy="676190"/>
            </a:xfrm>
            <a:prstGeom prst="rect">
              <a:avLst/>
            </a:prstGeom>
          </p:spPr>
        </p:pic>
        <p:pic>
          <p:nvPicPr>
            <p:cNvPr id="119" name="Object 33">
              <a:extLst>
                <a:ext uri="{FF2B5EF4-FFF2-40B4-BE49-F238E27FC236}">
                  <a16:creationId xmlns:a16="http://schemas.microsoft.com/office/drawing/2014/main" id="{1823461C-155F-6149-936E-C68656218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88579" y="3374714"/>
              <a:ext cx="857143" cy="676190"/>
            </a:xfrm>
            <a:prstGeom prst="rect">
              <a:avLst/>
            </a:prstGeom>
          </p:spPr>
        </p:pic>
        <p:pic>
          <p:nvPicPr>
            <p:cNvPr id="120" name="Object 34">
              <a:extLst>
                <a:ext uri="{FF2B5EF4-FFF2-40B4-BE49-F238E27FC236}">
                  <a16:creationId xmlns:a16="http://schemas.microsoft.com/office/drawing/2014/main" id="{825744D1-72A1-4245-BB44-36A574296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79960" y="6576439"/>
              <a:ext cx="847619" cy="676190"/>
            </a:xfrm>
            <a:prstGeom prst="rect">
              <a:avLst/>
            </a:prstGeom>
          </p:spPr>
        </p:pic>
        <p:pic>
          <p:nvPicPr>
            <p:cNvPr id="121" name="Object 35">
              <a:extLst>
                <a:ext uri="{FF2B5EF4-FFF2-40B4-BE49-F238E27FC236}">
                  <a16:creationId xmlns:a16="http://schemas.microsoft.com/office/drawing/2014/main" id="{313842BF-7ED1-E947-9CBE-248165E95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70793" y="6588297"/>
              <a:ext cx="838095" cy="676190"/>
            </a:xfrm>
            <a:prstGeom prst="rect">
              <a:avLst/>
            </a:prstGeom>
          </p:spPr>
        </p:pic>
        <p:pic>
          <p:nvPicPr>
            <p:cNvPr id="122" name="Object 36">
              <a:extLst>
                <a:ext uri="{FF2B5EF4-FFF2-40B4-BE49-F238E27FC236}">
                  <a16:creationId xmlns:a16="http://schemas.microsoft.com/office/drawing/2014/main" id="{443AC3E4-34AC-4A42-A6BB-201B548E8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26705" y="3669267"/>
              <a:ext cx="3990476" cy="1485714"/>
            </a:xfrm>
            <a:prstGeom prst="rect">
              <a:avLst/>
            </a:prstGeom>
          </p:spPr>
        </p:pic>
        <p:pic>
          <p:nvPicPr>
            <p:cNvPr id="123" name="Object 37">
              <a:extLst>
                <a:ext uri="{FF2B5EF4-FFF2-40B4-BE49-F238E27FC236}">
                  <a16:creationId xmlns:a16="http://schemas.microsoft.com/office/drawing/2014/main" id="{BA423A98-25C4-FD4C-A244-939C5974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26705" y="6648991"/>
              <a:ext cx="4028571" cy="1047619"/>
            </a:xfrm>
            <a:prstGeom prst="rect">
              <a:avLst/>
            </a:prstGeom>
          </p:spPr>
        </p:pic>
        <p:pic>
          <p:nvPicPr>
            <p:cNvPr id="124" name="Object 38">
              <a:extLst>
                <a:ext uri="{FF2B5EF4-FFF2-40B4-BE49-F238E27FC236}">
                  <a16:creationId xmlns:a16="http://schemas.microsoft.com/office/drawing/2014/main" id="{72C87BD3-D560-174F-9DCC-D047A529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50610" y="3669267"/>
              <a:ext cx="3561905" cy="542857"/>
            </a:xfrm>
            <a:prstGeom prst="rect">
              <a:avLst/>
            </a:prstGeom>
          </p:spPr>
        </p:pic>
        <p:pic>
          <p:nvPicPr>
            <p:cNvPr id="125" name="Object 39">
              <a:extLst>
                <a:ext uri="{FF2B5EF4-FFF2-40B4-BE49-F238E27FC236}">
                  <a16:creationId xmlns:a16="http://schemas.microsoft.com/office/drawing/2014/main" id="{B3BE4779-E26B-1A48-A33B-7D4954EBE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50610" y="6648991"/>
              <a:ext cx="2657143" cy="1047619"/>
            </a:xfrm>
            <a:prstGeom prst="rect">
              <a:avLst/>
            </a:prstGeom>
          </p:spPr>
        </p:pic>
      </p:grpSp>
      <p:pic>
        <p:nvPicPr>
          <p:cNvPr id="133" name="Object 41">
            <a:extLst>
              <a:ext uri="{FF2B5EF4-FFF2-40B4-BE49-F238E27FC236}">
                <a16:creationId xmlns:a16="http://schemas.microsoft.com/office/drawing/2014/main" id="{8A6605E9-AEEC-7A43-9369-9E85960DC50A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49226" y="3146550"/>
            <a:ext cx="4752381" cy="676190"/>
          </a:xfrm>
          <a:prstGeom prst="rect">
            <a:avLst/>
          </a:prstGeom>
        </p:spPr>
      </p:pic>
      <p:pic>
        <p:nvPicPr>
          <p:cNvPr id="134" name="Object 42">
            <a:extLst>
              <a:ext uri="{FF2B5EF4-FFF2-40B4-BE49-F238E27FC236}">
                <a16:creationId xmlns:a16="http://schemas.microsoft.com/office/drawing/2014/main" id="{33E416E5-7D02-1E40-9ED2-55B566FC8986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018373" y="3146554"/>
            <a:ext cx="4914286" cy="676190"/>
          </a:xfrm>
          <a:prstGeom prst="rect">
            <a:avLst/>
          </a:prstGeom>
        </p:spPr>
      </p:pic>
      <p:pic>
        <p:nvPicPr>
          <p:cNvPr id="135" name="Object 43">
            <a:extLst>
              <a:ext uri="{FF2B5EF4-FFF2-40B4-BE49-F238E27FC236}">
                <a16:creationId xmlns:a16="http://schemas.microsoft.com/office/drawing/2014/main" id="{1CC10DF8-BB2E-C74F-BC71-0406C15181D6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68023" y="6073608"/>
            <a:ext cx="4752381" cy="676190"/>
          </a:xfrm>
          <a:prstGeom prst="rect">
            <a:avLst/>
          </a:prstGeom>
        </p:spPr>
      </p:pic>
      <p:pic>
        <p:nvPicPr>
          <p:cNvPr id="136" name="Object 44">
            <a:extLst>
              <a:ext uri="{FF2B5EF4-FFF2-40B4-BE49-F238E27FC236}">
                <a16:creationId xmlns:a16="http://schemas.microsoft.com/office/drawing/2014/main" id="{DC12EF1D-9345-E647-815A-030EA251E3EC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340392" y="6034867"/>
            <a:ext cx="4228571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1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568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89038" y="-263940"/>
            <a:ext cx="6320000" cy="12035844"/>
            <a:chOff x="11989038" y="-263940"/>
            <a:chExt cx="6320000" cy="12035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9038" y="-263940"/>
              <a:ext cx="6320000" cy="12035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516" y="393651"/>
            <a:ext cx="15346214" cy="9498413"/>
            <a:chOff x="412516" y="393651"/>
            <a:chExt cx="15346214" cy="9498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211975" y="-4307031"/>
              <a:ext cx="30692429" cy="189968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516" y="393651"/>
              <a:ext cx="15346214" cy="9498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59023" y="3698760"/>
            <a:ext cx="6511405" cy="4091236"/>
            <a:chOff x="2359023" y="3698760"/>
            <a:chExt cx="6511405" cy="409123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359023" y="7763989"/>
              <a:ext cx="6511405" cy="26007"/>
              <a:chOff x="2359023" y="7763989"/>
              <a:chExt cx="6511405" cy="260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359023" y="7763989"/>
                <a:ext cx="6511405" cy="2600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59023" y="6747682"/>
              <a:ext cx="6511405" cy="26007"/>
              <a:chOff x="2359023" y="6747682"/>
              <a:chExt cx="6511405" cy="260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359023" y="6747682"/>
                <a:ext cx="6511405" cy="260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359023" y="5731374"/>
              <a:ext cx="6511405" cy="26007"/>
              <a:chOff x="2359023" y="5731374"/>
              <a:chExt cx="6511405" cy="2600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359023" y="5731374"/>
                <a:ext cx="6511405" cy="260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359023" y="4715067"/>
              <a:ext cx="6511405" cy="26007"/>
              <a:chOff x="2359023" y="4715067"/>
              <a:chExt cx="6511405" cy="2600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359023" y="4715067"/>
                <a:ext cx="6511405" cy="260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359023" y="3698760"/>
              <a:ext cx="6511405" cy="26007"/>
              <a:chOff x="2359023" y="3698760"/>
              <a:chExt cx="6511405" cy="2600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359023" y="3698760"/>
                <a:ext cx="6511405" cy="2600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3132613" y="4436385"/>
            <a:ext cx="474910" cy="3353611"/>
            <a:chOff x="3132613" y="4436385"/>
            <a:chExt cx="474910" cy="335361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2613" y="4436385"/>
              <a:ext cx="474910" cy="33536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20728" y="4130268"/>
            <a:ext cx="474910" cy="3659728"/>
            <a:chOff x="4620728" y="4130268"/>
            <a:chExt cx="474910" cy="365972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20728" y="4130268"/>
              <a:ext cx="474910" cy="36597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08844" y="3926968"/>
            <a:ext cx="474910" cy="3863028"/>
            <a:chOff x="6108844" y="3926968"/>
            <a:chExt cx="474910" cy="386302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08844" y="3926968"/>
              <a:ext cx="474910" cy="386302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596959" y="3534381"/>
            <a:ext cx="474910" cy="4255615"/>
            <a:chOff x="7596959" y="3534381"/>
            <a:chExt cx="474910" cy="425561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96959" y="3534381"/>
              <a:ext cx="474910" cy="425561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7544" y="5509639"/>
            <a:ext cx="685714" cy="49523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57547" y="7545653"/>
            <a:ext cx="590476" cy="49523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57544" y="3492477"/>
            <a:ext cx="685714" cy="49523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05997" y="4080202"/>
            <a:ext cx="809524" cy="40952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85229" y="3764563"/>
            <a:ext cx="809524" cy="40952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98717" y="3527335"/>
            <a:ext cx="1019048" cy="40952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60437" y="3168674"/>
            <a:ext cx="809524" cy="40952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18506" y="7890829"/>
            <a:ext cx="1038095" cy="36190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188048" y="7890829"/>
            <a:ext cx="1038095" cy="36190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580763" y="7890829"/>
            <a:ext cx="1114286" cy="36190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23172" y="7890829"/>
            <a:ext cx="952381" cy="36190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24192" y="5276758"/>
            <a:ext cx="5247619" cy="134285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967050" y="3026250"/>
            <a:ext cx="2704762" cy="113333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109538" y="4032335"/>
            <a:ext cx="582263" cy="384000"/>
            <a:chOff x="10109538" y="4032335"/>
            <a:chExt cx="582263" cy="38400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109538" y="4032335"/>
              <a:ext cx="582263" cy="384000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016573" y="4694144"/>
            <a:ext cx="3542857" cy="54285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26220" y="4493239"/>
            <a:ext cx="638095" cy="49523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38496" y="6523896"/>
            <a:ext cx="600000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68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89038" y="-263940"/>
            <a:ext cx="6320000" cy="12035844"/>
            <a:chOff x="11989038" y="-263940"/>
            <a:chExt cx="6320000" cy="12035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9038" y="-263940"/>
              <a:ext cx="6320000" cy="12035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516" y="393651"/>
            <a:ext cx="15346214" cy="9498413"/>
            <a:chOff x="412516" y="393651"/>
            <a:chExt cx="15346214" cy="9498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211975" y="-4307031"/>
              <a:ext cx="30692429" cy="189968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516" y="393651"/>
              <a:ext cx="15346214" cy="94984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1811" y="4663664"/>
            <a:ext cx="5885714" cy="15904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31335" y="2389278"/>
            <a:ext cx="6580952" cy="27238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744" y="6395386"/>
            <a:ext cx="12561905" cy="15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67050" y="3026250"/>
            <a:ext cx="2704762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09538" y="4032335"/>
            <a:ext cx="582263" cy="384000"/>
            <a:chOff x="10109538" y="4032335"/>
            <a:chExt cx="582263" cy="384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9538" y="4032335"/>
              <a:ext cx="582263" cy="38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568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89038" y="-263940"/>
            <a:ext cx="6320000" cy="12035844"/>
            <a:chOff x="11989038" y="-263940"/>
            <a:chExt cx="6320000" cy="12035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9038" y="-263940"/>
              <a:ext cx="6320000" cy="12035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516" y="393651"/>
            <a:ext cx="15346214" cy="9498413"/>
            <a:chOff x="412516" y="393651"/>
            <a:chExt cx="15346214" cy="9498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211975" y="-4307031"/>
              <a:ext cx="30692429" cy="189968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516" y="393651"/>
              <a:ext cx="15346214" cy="94984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67050" y="3026250"/>
            <a:ext cx="2704762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09538" y="4032335"/>
            <a:ext cx="582263" cy="384000"/>
            <a:chOff x="10109538" y="4032335"/>
            <a:chExt cx="582263" cy="3840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09538" y="4032335"/>
              <a:ext cx="582263" cy="3840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197" y="1838697"/>
            <a:ext cx="6523810" cy="10952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16573" y="4694144"/>
            <a:ext cx="3809524" cy="5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24192" y="5276763"/>
            <a:ext cx="2000000" cy="1590476"/>
          </a:xfrm>
          <a:prstGeom prst="rect">
            <a:avLst/>
          </a:prstGeom>
        </p:spPr>
      </p:pic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372623AF-5C9F-4B51-B56C-8A0CE8EAEF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461502"/>
              </p:ext>
            </p:extLst>
          </p:nvPr>
        </p:nvGraphicFramePr>
        <p:xfrm>
          <a:off x="767544" y="3238500"/>
          <a:ext cx="9028472" cy="5893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335" y="657219"/>
            <a:ext cx="4504762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9570" y="1761238"/>
            <a:ext cx="582263" cy="384000"/>
            <a:chOff x="1189570" y="1761238"/>
            <a:chExt cx="582263" cy="384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570" y="1761238"/>
              <a:ext cx="582263" cy="384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7407" y="3896321"/>
            <a:ext cx="5548822" cy="2219529"/>
            <a:chOff x="297744" y="3877714"/>
            <a:chExt cx="5548822" cy="22195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744" y="3877714"/>
              <a:ext cx="5548822" cy="2219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70818" y="3158579"/>
            <a:ext cx="5914896" cy="3282767"/>
            <a:chOff x="12370818" y="3158579"/>
            <a:chExt cx="5914896" cy="32827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70818" y="3158579"/>
              <a:ext cx="5914896" cy="32827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57143" y="3877714"/>
            <a:ext cx="6252761" cy="2563632"/>
            <a:chOff x="6057143" y="3877714"/>
            <a:chExt cx="6252761" cy="25636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3877714"/>
              <a:ext cx="6252761" cy="256363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64944" y="7403896"/>
            <a:ext cx="7638095" cy="13619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335" y="657219"/>
            <a:ext cx="4190476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9570" y="1761238"/>
            <a:ext cx="582263" cy="384000"/>
            <a:chOff x="1189570" y="1761238"/>
            <a:chExt cx="582263" cy="384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570" y="1761238"/>
              <a:ext cx="582263" cy="3840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5984" y="1552602"/>
            <a:ext cx="4914286" cy="12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0457" y="5869726"/>
            <a:ext cx="5523810" cy="13619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68674" y="1515226"/>
            <a:ext cx="5200000" cy="1361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41079" y="5869726"/>
            <a:ext cx="5923810" cy="13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1166" y="1822640"/>
            <a:ext cx="16102171" cy="174619"/>
            <a:chOff x="401166" y="1822640"/>
            <a:chExt cx="16102171" cy="174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01166" y="1822640"/>
              <a:ext cx="16102171" cy="174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0450" y="5081867"/>
            <a:ext cx="16102171" cy="174619"/>
            <a:chOff x="980450" y="5081867"/>
            <a:chExt cx="16102171" cy="174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0450" y="5081867"/>
              <a:ext cx="16102171" cy="174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25039" y="3785977"/>
            <a:ext cx="4889660" cy="2713761"/>
            <a:chOff x="6325039" y="3785977"/>
            <a:chExt cx="4889660" cy="27137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25039" y="3785977"/>
              <a:ext cx="4889660" cy="27137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6170" y="2592396"/>
            <a:ext cx="5038095" cy="13523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33435" y="3013448"/>
            <a:ext cx="5971429" cy="8190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53490" y="7846043"/>
            <a:ext cx="5904762" cy="8190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5218" y="7485142"/>
            <a:ext cx="5361905" cy="14952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335" y="657219"/>
            <a:ext cx="5704762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9570" y="1761238"/>
            <a:ext cx="582263" cy="384000"/>
            <a:chOff x="1189570" y="1761238"/>
            <a:chExt cx="582263" cy="384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570" y="1761238"/>
              <a:ext cx="582263" cy="38400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A28717D-6185-47D9-B4B2-B2DF437B8D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" y="2915977"/>
            <a:ext cx="18284269" cy="7010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76722" y="2419606"/>
            <a:ext cx="4580383" cy="6867297"/>
            <a:chOff x="6876722" y="2419606"/>
            <a:chExt cx="4580383" cy="686729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76722" y="2419606"/>
              <a:ext cx="4580383" cy="6861965"/>
              <a:chOff x="6876722" y="2419606"/>
              <a:chExt cx="4580383" cy="686196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876722" y="2419606"/>
                <a:ext cx="4580383" cy="686196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876722" y="5857059"/>
              <a:ext cx="4573125" cy="3429844"/>
              <a:chOff x="6876722" y="5857059"/>
              <a:chExt cx="4573125" cy="342984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876722" y="5857059"/>
                <a:ext cx="4573125" cy="342984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166308" y="2419606"/>
            <a:ext cx="4583942" cy="6867297"/>
            <a:chOff x="1166308" y="2419606"/>
            <a:chExt cx="4583942" cy="68672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66308" y="2419606"/>
              <a:ext cx="4583942" cy="6867297"/>
              <a:chOff x="1166308" y="2419606"/>
              <a:chExt cx="4583942" cy="686729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66308" y="2419606"/>
                <a:ext cx="4583942" cy="68672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66308" y="2419606"/>
              <a:ext cx="4583518" cy="3437638"/>
              <a:chOff x="1166308" y="2419606"/>
              <a:chExt cx="4583518" cy="343763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6308" y="2419606"/>
                <a:ext cx="4583518" cy="343763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390773" y="5986588"/>
            <a:ext cx="4484437" cy="3031622"/>
            <a:chOff x="1390773" y="5986588"/>
            <a:chExt cx="4484437" cy="30316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5735" y="7185207"/>
              <a:ext cx="3466667" cy="195238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6433" y="6327352"/>
              <a:ext cx="1504762" cy="77142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2169" y="5946375"/>
              <a:ext cx="666667" cy="4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29682" y="2419606"/>
            <a:ext cx="4583942" cy="6867297"/>
            <a:chOff x="12829682" y="2419606"/>
            <a:chExt cx="4583942" cy="686729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829682" y="2419606"/>
              <a:ext cx="4583942" cy="6867297"/>
              <a:chOff x="12829682" y="2419606"/>
              <a:chExt cx="4583942" cy="68672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829682" y="2419606"/>
                <a:ext cx="4583942" cy="686729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830106" y="2419606"/>
              <a:ext cx="4583518" cy="3437638"/>
              <a:chOff x="12830106" y="2419606"/>
              <a:chExt cx="4583518" cy="343763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830106" y="2419606"/>
                <a:ext cx="4583518" cy="3437638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1072" y="959331"/>
            <a:ext cx="3228571" cy="11333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20190" y="6054219"/>
            <a:ext cx="4484437" cy="2994090"/>
            <a:chOff x="13120190" y="6054219"/>
            <a:chExt cx="4484437" cy="29940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75152" y="7252838"/>
              <a:ext cx="3085714" cy="195238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55850" y="6394984"/>
              <a:ext cx="1504762" cy="771429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81586" y="6014006"/>
              <a:ext cx="657143" cy="45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156886" y="2660210"/>
            <a:ext cx="4484437" cy="2975324"/>
            <a:chOff x="7156886" y="2660210"/>
            <a:chExt cx="4484437" cy="297532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11848" y="3858829"/>
              <a:ext cx="3361905" cy="1952381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92546" y="3000974"/>
              <a:ext cx="1504762" cy="771429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18282" y="2619997"/>
              <a:ext cx="752381" cy="4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568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77925" y="3424954"/>
            <a:ext cx="12210566" cy="2436511"/>
            <a:chOff x="3177925" y="3424954"/>
            <a:chExt cx="12210566" cy="2436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0786" y="3287814"/>
              <a:ext cx="12457143" cy="2980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5">
            <a:extLst>
              <a:ext uri="{FF2B5EF4-FFF2-40B4-BE49-F238E27FC236}">
                <a16:creationId xmlns:a16="http://schemas.microsoft.com/office/drawing/2014/main" id="{2B543ED2-CA46-0549-981B-CC09F3A49C1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208252" y="6048363"/>
            <a:chExt cx="6171429" cy="3872571"/>
          </a:xfrm>
        </p:grpSpPr>
        <p:pic>
          <p:nvPicPr>
            <p:cNvPr id="5" name="Object 16">
              <a:extLst>
                <a:ext uri="{FF2B5EF4-FFF2-40B4-BE49-F238E27FC236}">
                  <a16:creationId xmlns:a16="http://schemas.microsoft.com/office/drawing/2014/main" id="{70A0634B-7002-1A43-90D8-15C2A4F17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252" y="6048363"/>
              <a:ext cx="6171429" cy="3872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388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4185" y="759794"/>
            <a:ext cx="2742857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9570" y="1823713"/>
            <a:ext cx="582263" cy="384000"/>
            <a:chOff x="1189570" y="1823713"/>
            <a:chExt cx="582263" cy="384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570" y="1823713"/>
              <a:ext cx="582263" cy="3840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1327" y="2169618"/>
            <a:ext cx="4285714" cy="7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861826"/>
            <a:ext cx="6171429" cy="3610286"/>
            <a:chOff x="0" y="2861826"/>
            <a:chExt cx="6171429" cy="3610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861826"/>
              <a:ext cx="6171429" cy="3610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1429" y="2781626"/>
            <a:ext cx="6171429" cy="3895714"/>
            <a:chOff x="6171429" y="2781626"/>
            <a:chExt cx="6171429" cy="389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1429" y="2781626"/>
              <a:ext cx="6171429" cy="389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59238" y="2804733"/>
            <a:ext cx="6171429" cy="3764571"/>
            <a:chOff x="12359238" y="2804733"/>
            <a:chExt cx="6171429" cy="3764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59238" y="2804733"/>
              <a:ext cx="6171429" cy="3764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85714" y="6333792"/>
            <a:ext cx="6171429" cy="3587143"/>
            <a:chOff x="3085714" y="6333792"/>
            <a:chExt cx="6171429" cy="358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85714" y="6333792"/>
              <a:ext cx="6171429" cy="358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4762" y="6259741"/>
            <a:ext cx="6171429" cy="3641143"/>
            <a:chOff x="9904762" y="6259741"/>
            <a:chExt cx="6171429" cy="3641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4762" y="6259741"/>
              <a:ext cx="6171429" cy="3641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1710" y="3176660"/>
            <a:ext cx="4242323" cy="4242323"/>
            <a:chOff x="7181710" y="3176660"/>
            <a:chExt cx="4242323" cy="42423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1710" y="3176660"/>
              <a:ext cx="4242323" cy="42423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4335" y="978021"/>
            <a:ext cx="2742857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77163" y="7596610"/>
            <a:ext cx="2104762" cy="3619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45667" y="7965115"/>
            <a:ext cx="1742857" cy="314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56517" y="5382091"/>
            <a:ext cx="120774" cy="1132627"/>
            <a:chOff x="3856517" y="5382091"/>
            <a:chExt cx="120774" cy="11326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3856517" y="5382091"/>
              <a:ext cx="120774" cy="11326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38546" y="6338937"/>
            <a:ext cx="120774" cy="1132627"/>
            <a:chOff x="12138546" y="6338937"/>
            <a:chExt cx="120774" cy="11326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2138546" y="6338937"/>
              <a:ext cx="120774" cy="11326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34290" y="6353442"/>
            <a:ext cx="120774" cy="1132627"/>
            <a:chOff x="6134290" y="6353442"/>
            <a:chExt cx="120774" cy="11326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6134290" y="6353442"/>
              <a:ext cx="120774" cy="11326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38002" y="2861279"/>
            <a:ext cx="120774" cy="600378"/>
            <a:chOff x="14338002" y="2861279"/>
            <a:chExt cx="120774" cy="6003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38002" y="2861279"/>
              <a:ext cx="120774" cy="6003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65324" y="2368114"/>
            <a:ext cx="120774" cy="933821"/>
            <a:chOff x="9165324" y="2368114"/>
            <a:chExt cx="120774" cy="9338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5324" y="2368114"/>
              <a:ext cx="120774" cy="9338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30972" y="3703686"/>
            <a:ext cx="2546328" cy="2546328"/>
            <a:chOff x="2630972" y="3703686"/>
            <a:chExt cx="2546328" cy="254632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30972" y="3703686"/>
              <a:ext cx="2546328" cy="25463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12909" y="4408136"/>
            <a:ext cx="2763536" cy="2763536"/>
            <a:chOff x="4812909" y="4408136"/>
            <a:chExt cx="2763536" cy="276353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12909" y="4408136"/>
              <a:ext cx="2763536" cy="27635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695388" y="3143838"/>
            <a:ext cx="3406001" cy="3406001"/>
            <a:chOff x="12695388" y="3143838"/>
            <a:chExt cx="3406001" cy="340600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95388" y="3143838"/>
              <a:ext cx="3406001" cy="34060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14104" y="4929152"/>
            <a:ext cx="2169658" cy="2169658"/>
            <a:chOff x="11114104" y="4929152"/>
            <a:chExt cx="2169658" cy="216965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14104" y="4929152"/>
              <a:ext cx="2169658" cy="216965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38325" y="1870947"/>
            <a:ext cx="3523810" cy="36190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37904" y="2155388"/>
            <a:ext cx="3019048" cy="68571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83285" y="4328748"/>
            <a:ext cx="4180952" cy="195238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702068" y="5183260"/>
            <a:ext cx="3028571" cy="132381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019848" y="5367531"/>
            <a:ext cx="2209524" cy="138095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190464" y="4409057"/>
            <a:ext cx="2990476" cy="115238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706814" y="4156890"/>
            <a:ext cx="3419048" cy="117142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138080" y="7596610"/>
            <a:ext cx="2228571" cy="68571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822172" y="6636134"/>
            <a:ext cx="1761905" cy="961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6628" y="4947464"/>
            <a:ext cx="10796516" cy="5002876"/>
            <a:chOff x="766628" y="4947464"/>
            <a:chExt cx="10796516" cy="50028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628" y="4947464"/>
              <a:ext cx="10796516" cy="50028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08521" y="-417043"/>
            <a:ext cx="6077194" cy="11200000"/>
            <a:chOff x="12208521" y="-417043"/>
            <a:chExt cx="6077194" cy="1120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8521" y="-417043"/>
              <a:ext cx="6077194" cy="1120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10477" y="2470773"/>
            <a:ext cx="1723810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10477" y="4697982"/>
            <a:ext cx="2019048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48573" y="7005887"/>
            <a:ext cx="2285714" cy="552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8210" y="4271191"/>
            <a:ext cx="5152381" cy="1666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4880" y="3764511"/>
            <a:ext cx="582263" cy="384000"/>
            <a:chOff x="1194880" y="3764511"/>
            <a:chExt cx="582263" cy="384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4880" y="3764511"/>
              <a:ext cx="582263" cy="3840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1069" y="1842517"/>
            <a:ext cx="4019048" cy="20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98801" y="4421400"/>
            <a:ext cx="1057389" cy="1052127"/>
            <a:chOff x="13098801" y="4421400"/>
            <a:chExt cx="1057389" cy="10521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98801" y="4421400"/>
              <a:ext cx="1057389" cy="10521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23121" y="2166463"/>
            <a:ext cx="1056879" cy="1065750"/>
            <a:chOff x="13023121" y="2166463"/>
            <a:chExt cx="1056879" cy="10657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23121" y="2166463"/>
              <a:ext cx="1056879" cy="10657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23121" y="6689775"/>
            <a:ext cx="1089357" cy="1089357"/>
            <a:chOff x="13023121" y="6689775"/>
            <a:chExt cx="1089357" cy="10893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23121" y="6689775"/>
              <a:ext cx="1089357" cy="108935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59613" y="3075124"/>
            <a:ext cx="6238095" cy="6761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79621" y="5374240"/>
            <a:ext cx="6200000" cy="6761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06002" y="7721992"/>
            <a:ext cx="6276190" cy="685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335" y="657219"/>
            <a:ext cx="3295238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9570" y="1761238"/>
            <a:ext cx="582263" cy="384000"/>
            <a:chOff x="1189570" y="1761238"/>
            <a:chExt cx="582263" cy="384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570" y="1761238"/>
              <a:ext cx="582263" cy="384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2832" y="2657098"/>
            <a:ext cx="3295238" cy="1483191"/>
            <a:chOff x="1189571" y="2640401"/>
            <a:chExt cx="4001970" cy="16007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9571" y="2640401"/>
              <a:ext cx="4001970" cy="1600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596" y="4429348"/>
            <a:ext cx="3766474" cy="1491126"/>
            <a:chOff x="728987" y="4486212"/>
            <a:chExt cx="4462554" cy="1942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987" y="4486212"/>
              <a:ext cx="4462554" cy="1942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97000" y="2559140"/>
            <a:ext cx="3787196" cy="4213073"/>
            <a:chOff x="11470677" y="2165288"/>
            <a:chExt cx="5565977" cy="55659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70677" y="2165288"/>
              <a:ext cx="5565977" cy="556597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09803" y="5807462"/>
            <a:ext cx="3787197" cy="127146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57552" y="5843366"/>
            <a:ext cx="3129221" cy="71726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0365" y="5857652"/>
            <a:ext cx="2926921" cy="2317183"/>
            <a:chOff x="959279" y="6689112"/>
            <a:chExt cx="3766474" cy="25064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9279" y="6689112"/>
              <a:ext cx="3766474" cy="2506417"/>
            </a:xfrm>
            <a:prstGeom prst="rect">
              <a:avLst/>
            </a:prstGeom>
          </p:spPr>
        </p:pic>
      </p:grpSp>
      <p:grpSp>
        <p:nvGrpSpPr>
          <p:cNvPr id="20" name="그룹 1006">
            <a:extLst>
              <a:ext uri="{FF2B5EF4-FFF2-40B4-BE49-F238E27FC236}">
                <a16:creationId xmlns:a16="http://schemas.microsoft.com/office/drawing/2014/main" id="{4962F196-39E1-DF44-B47A-07985C9C38D8}"/>
              </a:ext>
            </a:extLst>
          </p:cNvPr>
          <p:cNvGrpSpPr/>
          <p:nvPr/>
        </p:nvGrpSpPr>
        <p:grpSpPr>
          <a:xfrm>
            <a:off x="6316218" y="3361144"/>
            <a:ext cx="4181181" cy="3494725"/>
            <a:chOff x="6057143" y="432666"/>
            <a:chExt cx="6171429" cy="3425143"/>
          </a:xfrm>
        </p:grpSpPr>
        <p:pic>
          <p:nvPicPr>
            <p:cNvPr id="23" name="Object 18">
              <a:extLst>
                <a:ext uri="{FF2B5EF4-FFF2-40B4-BE49-F238E27FC236}">
                  <a16:creationId xmlns:a16="http://schemas.microsoft.com/office/drawing/2014/main" id="{F2F62A69-1708-F343-B692-B72064E82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7143" y="432666"/>
              <a:ext cx="6171429" cy="3425143"/>
            </a:xfrm>
            <a:prstGeom prst="rect">
              <a:avLst/>
            </a:prstGeom>
          </p:spPr>
        </p:pic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A4965D-CC52-3C4C-972E-584F6B0844E9}"/>
              </a:ext>
            </a:extLst>
          </p:cNvPr>
          <p:cNvCxnSpPr>
            <a:cxnSpLocks/>
          </p:cNvCxnSpPr>
          <p:nvPr/>
        </p:nvCxnSpPr>
        <p:spPr>
          <a:xfrm>
            <a:off x="3992015" y="5333456"/>
            <a:ext cx="2324203" cy="0"/>
          </a:xfrm>
          <a:prstGeom prst="straightConnector1">
            <a:avLst/>
          </a:prstGeom>
          <a:ln w="1905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FEE60B0-21F8-F240-8ACD-3043F296F4E7}"/>
              </a:ext>
            </a:extLst>
          </p:cNvPr>
          <p:cNvCxnSpPr>
            <a:cxnSpLocks/>
          </p:cNvCxnSpPr>
          <p:nvPr/>
        </p:nvCxnSpPr>
        <p:spPr>
          <a:xfrm>
            <a:off x="11201400" y="5239090"/>
            <a:ext cx="2324203" cy="0"/>
          </a:xfrm>
          <a:prstGeom prst="straightConnector1">
            <a:avLst/>
          </a:prstGeom>
          <a:ln w="1905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335" y="657219"/>
            <a:ext cx="3828571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9570" y="1761238"/>
            <a:ext cx="582263" cy="384000"/>
            <a:chOff x="1189570" y="1761238"/>
            <a:chExt cx="582263" cy="384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570" y="1761238"/>
              <a:ext cx="582263" cy="384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9571" y="3861654"/>
            <a:ext cx="1956592" cy="1956592"/>
            <a:chOff x="1189571" y="3861654"/>
            <a:chExt cx="1956592" cy="19565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9571" y="3861654"/>
              <a:ext cx="1956592" cy="19565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64208" y="2871144"/>
            <a:ext cx="2515852" cy="570321"/>
            <a:chOff x="3464208" y="2871144"/>
            <a:chExt cx="2515852" cy="5703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240000">
              <a:off x="3464208" y="2871144"/>
              <a:ext cx="2515852" cy="5703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22860" y="3583555"/>
            <a:ext cx="2398392" cy="570321"/>
            <a:chOff x="3822860" y="3583555"/>
            <a:chExt cx="2398392" cy="5703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500000">
              <a:off x="3822860" y="3583555"/>
              <a:ext cx="2398392" cy="5703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57143" y="432666"/>
            <a:ext cx="6171429" cy="3425143"/>
            <a:chOff x="6057143" y="432666"/>
            <a:chExt cx="6171429" cy="3425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7143" y="432666"/>
              <a:ext cx="6171429" cy="3425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77443" y="3861654"/>
            <a:ext cx="1969634" cy="1969634"/>
            <a:chOff x="14977443" y="3861654"/>
            <a:chExt cx="1969634" cy="19696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77443" y="3861654"/>
              <a:ext cx="1969634" cy="1969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30839" y="2463583"/>
            <a:ext cx="2630688" cy="570321"/>
            <a:chOff x="12230839" y="2463583"/>
            <a:chExt cx="2630688" cy="5703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9360000">
              <a:off x="12230839" y="2463583"/>
              <a:ext cx="2630688" cy="5703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45146" y="3277915"/>
            <a:ext cx="2630688" cy="570321"/>
            <a:chOff x="11945146" y="3277915"/>
            <a:chExt cx="2630688" cy="5703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500000">
              <a:off x="11945146" y="3277915"/>
              <a:ext cx="2630688" cy="57032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4787" y="6064936"/>
            <a:ext cx="2352381" cy="69523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1380000">
            <a:off x="2789254" y="2610756"/>
            <a:ext cx="2419048" cy="58095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1380000">
            <a:off x="3937756" y="3849859"/>
            <a:ext cx="2095238" cy="58095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1500000">
            <a:off x="12206191" y="1904675"/>
            <a:ext cx="2285714" cy="5809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1560000">
            <a:off x="11844650" y="3783188"/>
            <a:ext cx="2285714" cy="58095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78480" y="5956880"/>
            <a:ext cx="2352381" cy="6952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785382" y="6699028"/>
            <a:ext cx="2193647" cy="2193647"/>
            <a:chOff x="7785382" y="6699028"/>
            <a:chExt cx="2193647" cy="219364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85382" y="6699028"/>
              <a:ext cx="2193647" cy="219364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98404" y="8834680"/>
            <a:ext cx="3457143" cy="6952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697332" y="6398121"/>
            <a:ext cx="2641266" cy="570321"/>
            <a:chOff x="3697332" y="6398121"/>
            <a:chExt cx="2641266" cy="5703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8580000">
              <a:off x="3697332" y="6398121"/>
              <a:ext cx="2641266" cy="57032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2160000">
            <a:off x="3842053" y="5853091"/>
            <a:ext cx="2419048" cy="58095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191887" y="6845631"/>
            <a:ext cx="2592555" cy="570321"/>
            <a:chOff x="3191887" y="6845631"/>
            <a:chExt cx="2592555" cy="57032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2220000">
              <a:off x="3191887" y="6845631"/>
              <a:ext cx="2592555" cy="57032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2400000">
            <a:off x="2918380" y="7434723"/>
            <a:ext cx="2295238" cy="58095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349430" y="6765095"/>
            <a:ext cx="2641266" cy="570321"/>
            <a:chOff x="11349430" y="6765095"/>
            <a:chExt cx="2641266" cy="5703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2600000">
              <a:off x="11349430" y="6765095"/>
              <a:ext cx="2641266" cy="5703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62153" y="7510691"/>
            <a:ext cx="2592555" cy="570321"/>
            <a:chOff x="11762153" y="7510691"/>
            <a:chExt cx="2592555" cy="57032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860000">
              <a:off x="11762153" y="7510691"/>
              <a:ext cx="2592555" cy="57032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-1860000">
            <a:off x="10798580" y="6344533"/>
            <a:ext cx="2285714" cy="58095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-1740000">
            <a:off x="12231723" y="7873409"/>
            <a:ext cx="2409524" cy="95238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317209" y="4599756"/>
            <a:ext cx="2515852" cy="570321"/>
            <a:chOff x="7317209" y="4599756"/>
            <a:chExt cx="2515852" cy="57032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140000">
              <a:off x="7317209" y="4599756"/>
              <a:ext cx="2515852" cy="57032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909204" y="4633259"/>
            <a:ext cx="2555355" cy="570321"/>
            <a:chOff x="7909204" y="4633259"/>
            <a:chExt cx="2555355" cy="57032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340000">
              <a:off x="7909204" y="4633259"/>
              <a:ext cx="2555355" cy="5703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335" y="657219"/>
            <a:ext cx="3828571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9570" y="1761238"/>
            <a:ext cx="582263" cy="384000"/>
            <a:chOff x="1189570" y="1761238"/>
            <a:chExt cx="582263" cy="384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570" y="1761238"/>
              <a:ext cx="582263" cy="384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1845" y="2254507"/>
            <a:ext cx="8342439" cy="4977341"/>
            <a:chOff x="800418" y="2964547"/>
            <a:chExt cx="8342439" cy="49773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418" y="2964547"/>
              <a:ext cx="8342439" cy="49773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01359" y="1081833"/>
            <a:ext cx="4148787" cy="6860056"/>
            <a:chOff x="9901359" y="1081833"/>
            <a:chExt cx="4148787" cy="6860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1359" y="1081833"/>
              <a:ext cx="4148787" cy="68600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28780" y="7826813"/>
            <a:ext cx="4428571" cy="17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69845" y="8097818"/>
            <a:ext cx="5209524" cy="12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345849" y="4300881"/>
            <a:ext cx="1683953" cy="1683953"/>
            <a:chOff x="15345849" y="4300881"/>
            <a:chExt cx="1683953" cy="16839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45849" y="4300881"/>
              <a:ext cx="1683953" cy="16839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75764" y="4851308"/>
            <a:ext cx="1909684" cy="1483987"/>
            <a:chOff x="13275764" y="4851308"/>
            <a:chExt cx="1909684" cy="14839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75764" y="4851308"/>
              <a:ext cx="1909684" cy="1483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335" y="657219"/>
            <a:ext cx="4333333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9570" y="1761238"/>
            <a:ext cx="582263" cy="384000"/>
            <a:chOff x="1189570" y="1761238"/>
            <a:chExt cx="582263" cy="384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570" y="1761238"/>
              <a:ext cx="582263" cy="384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85741" y="1410670"/>
            <a:ext cx="4714233" cy="7749991"/>
            <a:chOff x="6785741" y="1410670"/>
            <a:chExt cx="4714233" cy="77499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5741" y="1410670"/>
              <a:ext cx="4714233" cy="77499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41452" y="4429600"/>
            <a:ext cx="1396758" cy="1196581"/>
            <a:chOff x="5741452" y="4429600"/>
            <a:chExt cx="1396758" cy="11965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1452" y="4429600"/>
              <a:ext cx="1396758" cy="11965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2079" y="4094544"/>
            <a:ext cx="4914286" cy="6761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41452" y="7571380"/>
            <a:ext cx="1396758" cy="1196581"/>
            <a:chOff x="5741452" y="7571380"/>
            <a:chExt cx="1396758" cy="11965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41452" y="7571380"/>
              <a:ext cx="1396758" cy="119658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1068" y="8402830"/>
            <a:ext cx="4000000" cy="12476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76983" y="3978551"/>
            <a:ext cx="1650481" cy="1366169"/>
            <a:chOff x="11176983" y="3978551"/>
            <a:chExt cx="1650481" cy="13661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740000">
              <a:off x="11176983" y="3978551"/>
              <a:ext cx="1650481" cy="136616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70690" y="3637821"/>
            <a:ext cx="5219048" cy="16952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24060" y="7571380"/>
            <a:ext cx="2598715" cy="1196581"/>
            <a:chOff x="9624060" y="7571380"/>
            <a:chExt cx="2598715" cy="11965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24060" y="7571380"/>
              <a:ext cx="2598715" cy="119658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66276" y="8402830"/>
            <a:ext cx="3800000" cy="6761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46398" y="5027890"/>
            <a:ext cx="4295054" cy="3097808"/>
            <a:chOff x="1446398" y="5027890"/>
            <a:chExt cx="4295054" cy="30978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6398" y="5027890"/>
              <a:ext cx="4295054" cy="3097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569</Words>
  <Application>Microsoft Macintosh PowerPoint</Application>
  <PresentationFormat>사용자 지정</PresentationFormat>
  <Paragraphs>129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정두용</cp:lastModifiedBy>
  <cp:revision>30</cp:revision>
  <dcterms:created xsi:type="dcterms:W3CDTF">2020-12-01T01:35:04Z</dcterms:created>
  <dcterms:modified xsi:type="dcterms:W3CDTF">2020-12-03T05:42:47Z</dcterms:modified>
</cp:coreProperties>
</file>